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630" r:id="rId4"/>
    <p:sldId id="648" r:id="rId5"/>
    <p:sldId id="633" r:id="rId6"/>
    <p:sldId id="635" r:id="rId7"/>
    <p:sldId id="636" r:id="rId8"/>
    <p:sldId id="637" r:id="rId9"/>
    <p:sldId id="638" r:id="rId10"/>
    <p:sldId id="639" r:id="rId11"/>
    <p:sldId id="643" r:id="rId12"/>
    <p:sldId id="647" r:id="rId13"/>
    <p:sldId id="644" r:id="rId14"/>
    <p:sldId id="645" r:id="rId15"/>
    <p:sldId id="646" r:id="rId16"/>
    <p:sldId id="62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4D2366-1FB4-2247-8687-C777A5C18475}">
          <p14:sldIdLst>
            <p14:sldId id="256"/>
          </p14:sldIdLst>
        </p14:section>
        <p14:section name="touch and nociception" id="{03DEB4E5-B15C-D745-A4EA-CCB4BDAF3671}">
          <p14:sldIdLst>
            <p14:sldId id="271"/>
            <p14:sldId id="630"/>
            <p14:sldId id="648"/>
            <p14:sldId id="633"/>
            <p14:sldId id="635"/>
            <p14:sldId id="636"/>
            <p14:sldId id="637"/>
            <p14:sldId id="638"/>
            <p14:sldId id="639"/>
            <p14:sldId id="643"/>
            <p14:sldId id="647"/>
            <p14:sldId id="644"/>
            <p14:sldId id="645"/>
            <p14:sldId id="646"/>
            <p14:sldId id="6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3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2020. 11. 6.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inresearchforum.org/forums/discussion/7347-specificity-versus-patterning-theory-continuing-debate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tiff"/><Relationship Id="rId7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5608" y="2120740"/>
            <a:ext cx="54008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Touch and Nociception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85A2DC-D2BC-1D48-8B79-177D8B2E45C4}"/>
              </a:ext>
            </a:extLst>
          </p:cNvPr>
          <p:cNvSpPr/>
          <p:nvPr/>
        </p:nvSpPr>
        <p:spPr>
          <a:xfrm>
            <a:off x="6734116" y="6498351"/>
            <a:ext cx="36159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Many slides are modified from Tor D. Wager’s slides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D1AF90-801D-CF44-A802-FADA92653618}"/>
              </a:ext>
            </a:extLst>
          </p:cNvPr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9183E5-83BD-8344-86DF-AC9C84867207}"/>
              </a:ext>
            </a:extLst>
          </p:cNvPr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4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Transmission in the spinal cord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7825494" y="6461212"/>
            <a:ext cx="2627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Basbaum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al., 2009;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Braz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al., 2014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3209E0-9D80-9347-B062-6AB7ADAB7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99" y="1334210"/>
            <a:ext cx="3884946" cy="445479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EC67A5F-6FF5-0440-AC62-69AD12382A4A}"/>
              </a:ext>
            </a:extLst>
          </p:cNvPr>
          <p:cNvGrpSpPr/>
          <p:nvPr/>
        </p:nvGrpSpPr>
        <p:grpSpPr>
          <a:xfrm>
            <a:off x="4319588" y="1487672"/>
            <a:ext cx="7571429" cy="3830374"/>
            <a:chOff x="4319588" y="1487672"/>
            <a:chExt cx="7571429" cy="38303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75EF0B-8442-FD4F-B73F-8291A24A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637" y="1805172"/>
              <a:ext cx="7525380" cy="3512874"/>
            </a:xfrm>
            <a:prstGeom prst="rect">
              <a:avLst/>
            </a:prstGeom>
          </p:spPr>
        </p:pic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C114B69E-9480-6241-B4F8-7CC0BF43B124}"/>
                </a:ext>
              </a:extLst>
            </p:cNvPr>
            <p:cNvSpPr txBox="1"/>
            <p:nvPr/>
          </p:nvSpPr>
          <p:spPr>
            <a:xfrm>
              <a:off x="4319588" y="1487672"/>
              <a:ext cx="6337448" cy="317500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6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Precise, highly organized lamina structure in dorsal horn of spinal cord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5E8A9A-ED36-7845-A202-04314BBE3CB4}"/>
              </a:ext>
            </a:extLst>
          </p:cNvPr>
          <p:cNvGrpSpPr/>
          <p:nvPr/>
        </p:nvGrpSpPr>
        <p:grpSpPr>
          <a:xfrm>
            <a:off x="314056" y="5078537"/>
            <a:ext cx="5279009" cy="1162211"/>
            <a:chOff x="333791" y="5052225"/>
            <a:chExt cx="5279009" cy="1162211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4215D224-9976-0545-B125-7DA62E4A9245}"/>
                </a:ext>
              </a:extLst>
            </p:cNvPr>
            <p:cNvSpPr txBox="1"/>
            <p:nvPr/>
          </p:nvSpPr>
          <p:spPr>
            <a:xfrm>
              <a:off x="333791" y="5875882"/>
              <a:ext cx="5279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  <a:cs typeface="Helvetica Neue Light"/>
                </a:rPr>
                <a:t>Pseudo-unipolar neurons</a:t>
              </a:r>
              <a:r>
                <a:rPr lang="en-US" sz="16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  <a:cs typeface="Helvetica Neue Light"/>
                </a:rPr>
                <a:t>: “bidirectional signalling machine”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E5A072E-2CD5-3A45-8F93-5BB6C254D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017" y="5052225"/>
              <a:ext cx="138147" cy="8236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2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60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Molecular characterization of “labeled lines”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1" name="Picture 9" descr="2014-09-23_06-45-15.png">
            <a:extLst>
              <a:ext uri="{FF2B5EF4-FFF2-40B4-BE49-F238E27FC236}">
                <a16:creationId xmlns:a16="http://schemas.microsoft.com/office/drawing/2014/main" id="{08C1DAA4-5448-7643-9F8F-9CB1630BA4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01"/>
          <a:stretch/>
        </p:blipFill>
        <p:spPr>
          <a:xfrm>
            <a:off x="7987872" y="3425557"/>
            <a:ext cx="2933171" cy="2814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DD4369-16D5-6F4C-B05A-FA596139EE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018"/>
          <a:stretch/>
        </p:blipFill>
        <p:spPr>
          <a:xfrm>
            <a:off x="6647235" y="555527"/>
            <a:ext cx="5378112" cy="2759181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168568B-9F7B-144C-BB63-48BCAF32AF65}"/>
              </a:ext>
            </a:extLst>
          </p:cNvPr>
          <p:cNvSpPr txBox="1">
            <a:spLocks/>
          </p:cNvSpPr>
          <p:nvPr/>
        </p:nvSpPr>
        <p:spPr>
          <a:xfrm>
            <a:off x="568763" y="1418593"/>
            <a:ext cx="6893576" cy="4697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Specialized receptors for different types of stimuli: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TRP (transient receptor potential)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Sodium channels (</a:t>
            </a:r>
            <a:r>
              <a:rPr lang="en-US" sz="14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Nav</a:t>
            </a: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1.8, 1.9)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Potassium channels (TREK, TRAAK)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Some (but not all) primary afferent fibers are “labeled lines”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E.g., C fibers are </a:t>
            </a:r>
            <a:r>
              <a:rPr lang="en-US" sz="14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polymodal</a:t>
            </a:r>
            <a:r>
              <a:rPr 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: react to thermal, mechanical, or chemical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Controversial whether labeled lines exist in the spinal cord and above</a:t>
            </a:r>
            <a:endParaRPr lang="ko-KR" altLang="en-US" sz="1300" dirty="0"/>
          </a:p>
          <a:p>
            <a:pPr marL="12001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F07D7-DAE2-7047-B12D-BBC41D9A68A8}"/>
              </a:ext>
            </a:extLst>
          </p:cNvPr>
          <p:cNvSpPr/>
          <p:nvPr/>
        </p:nvSpPr>
        <p:spPr>
          <a:xfrm>
            <a:off x="7568934" y="6461212"/>
            <a:ext cx="2784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Basbaum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al., 2009; Dhaka et al., 2006</a:t>
            </a:r>
          </a:p>
        </p:txBody>
      </p:sp>
    </p:spTree>
    <p:extLst>
      <p:ext uri="{BB962C8B-B14F-4D97-AF65-F5344CB8AC3E}">
        <p14:creationId xmlns:p14="http://schemas.microsoft.com/office/powerpoint/2010/main" val="35891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89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Further reading for the debate: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168568B-9F7B-144C-BB63-48BCAF32AF65}"/>
              </a:ext>
            </a:extLst>
          </p:cNvPr>
          <p:cNvSpPr txBox="1">
            <a:spLocks/>
          </p:cNvSpPr>
          <p:nvPr/>
        </p:nvSpPr>
        <p:spPr>
          <a:xfrm>
            <a:off x="588499" y="861017"/>
            <a:ext cx="6893576" cy="5637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Further reading: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https://www.painresearchforum.org/forums/discussion/7347-specificity-versus-patterning-theory-continuing-debate</a:t>
            </a:r>
            <a:endParaRPr lang="en-US" altLang="ko-KR" sz="1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300" dirty="0"/>
          </a:p>
          <a:p>
            <a:pPr marL="12001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B682B8-B909-774C-99A2-ED383F027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606" y="1598108"/>
            <a:ext cx="8016166" cy="35820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C49F6D-D4EE-F841-8A67-17AD3DD65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2" y="5309138"/>
            <a:ext cx="3103414" cy="10151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E44602-0FDC-8F45-A9FB-99D9EAB17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966" y="5408231"/>
            <a:ext cx="2975422" cy="98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DBF014-389B-C944-B075-C89DCD976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1064" y="5433379"/>
            <a:ext cx="2718185" cy="9554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06759E-8A83-EB47-993E-025DF143D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6292" y="5409508"/>
            <a:ext cx="3001998" cy="11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538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But the body context matters: </a:t>
            </a:r>
            <a:r>
              <a:rPr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Alliesthesia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7E84332-8325-2047-A4A4-5008AD7D7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83" y="1077771"/>
            <a:ext cx="7162513" cy="50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04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Inflammation and sensitization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B8B2F-AC8A-8843-AF5A-100EC416D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456" y="1329857"/>
            <a:ext cx="9361088" cy="4237888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6B940D9-FE28-8740-96E7-D6069A15303B}"/>
              </a:ext>
            </a:extLst>
          </p:cNvPr>
          <p:cNvCxnSpPr/>
          <p:nvPr/>
        </p:nvCxnSpPr>
        <p:spPr>
          <a:xfrm>
            <a:off x="9833014" y="2682239"/>
            <a:ext cx="8807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7407B1B-55F1-7C49-B9D8-63CC87C5E49D}"/>
              </a:ext>
            </a:extLst>
          </p:cNvPr>
          <p:cNvCxnSpPr>
            <a:cxnSpLocks/>
          </p:cNvCxnSpPr>
          <p:nvPr/>
        </p:nvCxnSpPr>
        <p:spPr>
          <a:xfrm>
            <a:off x="7750214" y="2841412"/>
            <a:ext cx="3168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7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Bidirectional signaling of primary afferent nociceptors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BA8C271-9C47-6A47-AF83-A4C32F0DB999}"/>
              </a:ext>
            </a:extLst>
          </p:cNvPr>
          <p:cNvSpPr/>
          <p:nvPr/>
        </p:nvSpPr>
        <p:spPr>
          <a:xfrm>
            <a:off x="1085165" y="2555142"/>
            <a:ext cx="10192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20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 Light"/>
              </a:rPr>
              <a:t>“Primary afferent fibers have a unique morphology, called pseudo-unipolar, wherein both central and peripheral terminals emanate from a common axonal stalk. The majority of proteins synthesized by the DRG or trigeminal ganglion cell are distributed to both central and peripheral terminals.” </a:t>
            </a:r>
          </a:p>
          <a:p>
            <a:pPr algn="r" latinLnBrk="0"/>
            <a:r>
              <a:rPr lang="en-US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 Light"/>
              </a:rPr>
              <a:t>Basbaum</a:t>
            </a:r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 Light"/>
              </a:rPr>
              <a:t> et al., 2009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9BB31F4-6016-3E45-AE4E-6B5053227A16}"/>
              </a:ext>
            </a:extLst>
          </p:cNvPr>
          <p:cNvSpPr txBox="1"/>
          <p:nvPr/>
        </p:nvSpPr>
        <p:spPr>
          <a:xfrm>
            <a:off x="1085164" y="4461277"/>
            <a:ext cx="1019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Helvetica Neue Light"/>
                <a:cs typeface="Helvetica Neue Light"/>
              </a:defRPr>
            </a:lvl1pPr>
          </a:lstStyle>
          <a:p>
            <a:r>
              <a:rPr 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  <a:sym typeface="Wingdings" pitchFamily="2" charset="2"/>
              </a:rPr>
              <a:t> </a:t>
            </a:r>
            <a:r>
              <a:rPr 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Neurochemicals in the spinal cord can influence inflammation and other factors in the skin!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2810E-CBD3-FF48-AB9F-EDD07CB20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6" y="1035028"/>
            <a:ext cx="3848374" cy="123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27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09AC8-615B-BE43-BE62-08AB5DD55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9" y="400576"/>
            <a:ext cx="3535668" cy="25920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7D2804-CB09-AC4E-918E-94968A6236C5}"/>
              </a:ext>
            </a:extLst>
          </p:cNvPr>
          <p:cNvGrpSpPr/>
          <p:nvPr/>
        </p:nvGrpSpPr>
        <p:grpSpPr>
          <a:xfrm>
            <a:off x="3756855" y="226346"/>
            <a:ext cx="3839396" cy="2930877"/>
            <a:chOff x="3677918" y="186878"/>
            <a:chExt cx="3839396" cy="29308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EC7052-BC1E-BA4C-813E-0FE5DDA1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7919" y="186878"/>
              <a:ext cx="3839395" cy="27662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AE8350-BBA0-3448-A479-88151A342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77918" y="2956809"/>
              <a:ext cx="3839396" cy="16094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00BE058-7EDB-874E-AE18-324416AA37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833" y="645791"/>
            <a:ext cx="4027828" cy="234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8F8DAB-8653-D042-ADDD-78AB6F3A0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707" y="3668610"/>
            <a:ext cx="3570148" cy="23426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B9C441-83FA-B342-A83B-C4623457B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701" y="3575533"/>
            <a:ext cx="3942132" cy="28182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C764C4-9B76-174E-B27B-586A404385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2728" y="3640830"/>
            <a:ext cx="3568419" cy="24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Learning goals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10148492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Learn about the different pathways that carry touch and pain-related (nociceptive) information to the brain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FD39A15F-4E05-7F4F-8E02-156B52B5D83E}"/>
              </a:ext>
            </a:extLst>
          </p:cNvPr>
          <p:cNvSpPr txBox="1"/>
          <p:nvPr/>
        </p:nvSpPr>
        <p:spPr>
          <a:xfrm>
            <a:off x="788213" y="2498997"/>
            <a:ext cx="10148492" cy="226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Somatosensory system’s three major functions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Exteroceptive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Interoceptive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Proprioceptive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70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Touch and nociception in the skin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10148492" cy="359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Touch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:  “our tactile world is rich, if not infinite”  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(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Abraira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&amp;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Ginty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 2013)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Nociception 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is the process by which potentially damaging thermal, mechanical, or chemical stimuli are detected by a subpopulation of peripheral nerve fibers, called nociceptors.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Nociception is the sensory transmission most </a:t>
            </a:r>
            <a:r>
              <a:rPr lang="en-US" altLang="ko-KR" dirty="0">
                <a:solidFill>
                  <a:schemeClr val="accent2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closely related 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to pain.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Specialization of receptors in skin and other organs for specific types of touch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Labeled lines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: Separate pathways conveying different types of information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Seravek Light" charset="0"/>
              </a:rPr>
              <a:t>Pain and touch are intricately related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30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Mammalian skin is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AE27F01-A269-4B41-B0C9-0F223B94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696" y="882800"/>
            <a:ext cx="7113353" cy="3785624"/>
          </a:xfrm>
          <a:prstGeom prst="rect">
            <a:avLst/>
          </a:prstGeom>
        </p:spPr>
      </p:pic>
      <p:sp>
        <p:nvSpPr>
          <p:cNvPr id="21" name="Oval 5">
            <a:extLst>
              <a:ext uri="{FF2B5EF4-FFF2-40B4-BE49-F238E27FC236}">
                <a16:creationId xmlns:a16="http://schemas.microsoft.com/office/drawing/2014/main" id="{382AA3F3-F2F8-6148-B577-72866DD85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536" y="2542398"/>
            <a:ext cx="1251587" cy="5334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265F0215-B332-5146-B387-9E312C6C8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4756" y="3363771"/>
            <a:ext cx="685800" cy="3810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4ED4DBA8-7105-5246-A462-EB878EBA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274" y="2979051"/>
            <a:ext cx="685800" cy="4572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CF160A6-2E45-CB40-90E4-613AA6596827}"/>
              </a:ext>
            </a:extLst>
          </p:cNvPr>
          <p:cNvSpPr txBox="1"/>
          <p:nvPr/>
        </p:nvSpPr>
        <p:spPr>
          <a:xfrm>
            <a:off x="4893746" y="4784995"/>
            <a:ext cx="8025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 Light"/>
              </a:rPr>
              <a:t>skin identation, skin vibration, skin stretching</a:t>
            </a:r>
          </a:p>
          <a:p>
            <a:endParaRPr lang="en-US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 Light"/>
            </a:endParaRP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 Light"/>
              </a:rPr>
              <a:t>Specialized for nociception (pain-related): Free nerve endings, C and A-delta fibers</a:t>
            </a:r>
          </a:p>
          <a:p>
            <a:endParaRPr lang="en-US" sz="16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 Light"/>
            </a:endParaRPr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604B8ED5-BC4F-1643-9113-C61D6D015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654" y="4801419"/>
            <a:ext cx="500134" cy="264881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39256CA3-16B8-F141-BC8A-B901CBEB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805" y="2550229"/>
            <a:ext cx="887862" cy="5334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F839DB81-54A6-EC4C-B89E-009E4301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905" y="3436251"/>
            <a:ext cx="549199" cy="350699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36B8C8EC-523E-0846-961E-992719149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056" y="3515938"/>
            <a:ext cx="549199" cy="350699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06394B70-BFE6-8142-8F7A-5C417E893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654" y="5284581"/>
            <a:ext cx="500134" cy="26488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8633311" y="6498351"/>
            <a:ext cx="1590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Abraira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&amp;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Ginty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(2013)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BE84FE-D510-9948-AE7C-6A73AE933DA5}"/>
              </a:ext>
            </a:extLst>
          </p:cNvPr>
          <p:cNvGrpSpPr>
            <a:grpSpLocks noChangeAspect="1"/>
          </p:cNvGrpSpPr>
          <p:nvPr/>
        </p:nvGrpSpPr>
        <p:grpSpPr>
          <a:xfrm>
            <a:off x="263001" y="2154701"/>
            <a:ext cx="3506864" cy="1536586"/>
            <a:chOff x="881334" y="798059"/>
            <a:chExt cx="4375632" cy="191725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49EDEE2-DCA1-0B4D-89C3-E49B013DC33C}"/>
                </a:ext>
              </a:extLst>
            </p:cNvPr>
            <p:cNvGrpSpPr/>
            <p:nvPr/>
          </p:nvGrpSpPr>
          <p:grpSpPr>
            <a:xfrm>
              <a:off x="881334" y="1293491"/>
              <a:ext cx="2222814" cy="1412170"/>
              <a:chOff x="0" y="2832718"/>
              <a:chExt cx="3863471" cy="2483280"/>
            </a:xfrm>
          </p:grpSpPr>
          <p:pic>
            <p:nvPicPr>
              <p:cNvPr id="38" name="Picture 6" descr="feet_soles_resized.jpg">
                <a:extLst>
                  <a:ext uri="{FF2B5EF4-FFF2-40B4-BE49-F238E27FC236}">
                    <a16:creationId xmlns:a16="http://schemas.microsoft.com/office/drawing/2014/main" id="{46E21E75-EC92-EA4A-9ED7-310AC83BE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0191" y="2832718"/>
                <a:ext cx="2483280" cy="2483280"/>
              </a:xfrm>
              <a:prstGeom prst="rect">
                <a:avLst/>
              </a:prstGeom>
            </p:spPr>
          </p:pic>
          <p:pic>
            <p:nvPicPr>
              <p:cNvPr id="39" name="Picture 8" descr="open-uri20120812-22764-18q7f45.jpeg">
                <a:extLst>
                  <a:ext uri="{FF2B5EF4-FFF2-40B4-BE49-F238E27FC236}">
                    <a16:creationId xmlns:a16="http://schemas.microsoft.com/office/drawing/2014/main" id="{CA41291D-E662-7144-9281-A6CC6B7E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877598"/>
                <a:ext cx="1828800" cy="2438400"/>
              </a:xfrm>
              <a:prstGeom prst="rect">
                <a:avLst/>
              </a:prstGeom>
            </p:spPr>
          </p:pic>
        </p:grp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FD07D304-769C-4647-9CE0-934401409D4E}"/>
                </a:ext>
              </a:extLst>
            </p:cNvPr>
            <p:cNvSpPr txBox="1"/>
            <p:nvPr/>
          </p:nvSpPr>
          <p:spPr>
            <a:xfrm>
              <a:off x="1536318" y="806510"/>
              <a:ext cx="1155031" cy="38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glabrous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4F388FA2-AE3C-3846-8AEF-287E63B648C3}"/>
                </a:ext>
              </a:extLst>
            </p:cNvPr>
            <p:cNvSpPr txBox="1"/>
            <p:nvPr/>
          </p:nvSpPr>
          <p:spPr>
            <a:xfrm>
              <a:off x="2976477" y="1577723"/>
              <a:ext cx="842213" cy="345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or</a:t>
              </a:r>
              <a:endParaRPr lang="en-US" sz="9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FF966-DF0F-9446-A443-FD5AFBF67137}"/>
                </a:ext>
              </a:extLst>
            </p:cNvPr>
            <p:cNvGrpSpPr/>
            <p:nvPr/>
          </p:nvGrpSpPr>
          <p:grpSpPr>
            <a:xfrm>
              <a:off x="3556068" y="798059"/>
              <a:ext cx="1700898" cy="1917252"/>
              <a:chOff x="2870266" y="1350030"/>
              <a:chExt cx="1700898" cy="1917252"/>
            </a:xfrm>
          </p:grpSpPr>
          <p:sp>
            <p:nvSpPr>
              <p:cNvPr id="36" name="TextBox 4">
                <a:extLst>
                  <a:ext uri="{FF2B5EF4-FFF2-40B4-BE49-F238E27FC236}">
                    <a16:creationId xmlns:a16="http://schemas.microsoft.com/office/drawing/2014/main" id="{D1A7D6A9-4ADE-4144-9399-C99995687CA4}"/>
                  </a:ext>
                </a:extLst>
              </p:cNvPr>
              <p:cNvSpPr txBox="1"/>
              <p:nvPr/>
            </p:nvSpPr>
            <p:spPr>
              <a:xfrm>
                <a:off x="2870266" y="1350030"/>
                <a:ext cx="1692447" cy="38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pple SD Gothic Neo Light" panose="02000300000000000000" pitchFamily="2" charset="-127"/>
                    <a:ea typeface="Apple SD Gothic Neo Light" panose="02000300000000000000" pitchFamily="2" charset="-127"/>
                  </a:rPr>
                  <a:t>hairy</a:t>
                </a:r>
              </a:p>
            </p:txBody>
          </p:sp>
          <p:pic>
            <p:nvPicPr>
              <p:cNvPr id="37" name="Picture 10" descr="hairy.jpg">
                <a:extLst>
                  <a:ext uri="{FF2B5EF4-FFF2-40B4-BE49-F238E27FC236}">
                    <a16:creationId xmlns:a16="http://schemas.microsoft.com/office/drawing/2014/main" id="{581686C2-645B-DB42-AF9E-343EE781D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8717" y="1718695"/>
                <a:ext cx="1692447" cy="15485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86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uiExpand="1" build="p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Three fiber groups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8189857" y="6498351"/>
            <a:ext cx="2228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Julius &amp;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Basbaum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Nature, 2001 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8E4EB7AB-14FD-B046-A6B4-3CD4A299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7"/>
          <a:stretch>
            <a:fillRect/>
          </a:stretch>
        </p:blipFill>
        <p:spPr bwMode="auto">
          <a:xfrm>
            <a:off x="1759647" y="1534416"/>
            <a:ext cx="30607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 Box 6">
            <a:extLst>
              <a:ext uri="{FF2B5EF4-FFF2-40B4-BE49-F238E27FC236}">
                <a16:creationId xmlns:a16="http://schemas.microsoft.com/office/drawing/2014/main" id="{84E3A1C4-64BB-9945-815F-BED46272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3092740"/>
            <a:ext cx="231826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Slower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5 - 30 m/s (10 – 70 mph)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Pricking pain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A6E2CBC2-DAB1-2F4F-AB28-06F8C2AB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672" y="3367507"/>
            <a:ext cx="1058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DF313A08-C3D8-7647-805D-52BB63CD6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4230950"/>
            <a:ext cx="21050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0.5 - 2 m/s (1 – 5 mph)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Dull, burning pain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Emotional touch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Less localized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9B113F77-690A-774A-8F3E-29E4A9615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69" y="4382606"/>
            <a:ext cx="10583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Peptides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(Sub. P)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2CDAC5F6-5274-E74F-B622-0DD90ACC5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2092269"/>
            <a:ext cx="2651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Fastest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16 - 100 m/s (30 – 230 mph)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C95266FB-DB2D-584C-948A-F312720B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672" y="2228536"/>
            <a:ext cx="1058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</p:txBody>
      </p:sp>
    </p:spTree>
    <p:extLst>
      <p:ext uri="{BB962C8B-B14F-4D97-AF65-F5344CB8AC3E}">
        <p14:creationId xmlns:p14="http://schemas.microsoft.com/office/powerpoint/2010/main" val="1882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6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First pain vs. second pain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8189857" y="6498351"/>
            <a:ext cx="2228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Julius &amp;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Basbaum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Nature, 2001 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84E3A1C4-64BB-9945-815F-BED46272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3092740"/>
            <a:ext cx="231826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Slower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5 - 30 m/s (10 – 70 mph)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Pricking pain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A6E2CBC2-DAB1-2F4F-AB28-06F8C2AB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672" y="3367507"/>
            <a:ext cx="1058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DF313A08-C3D8-7647-805D-52BB63CD6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4230950"/>
            <a:ext cx="21050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0.5 - 2 m/s (1 – 5 mph)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Dull, burning pain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Emotional touch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Less localized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9B113F77-690A-774A-8F3E-29E4A9615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69" y="4382606"/>
            <a:ext cx="10583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Peptides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(Sub. P)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2CDAC5F6-5274-E74F-B622-0DD90ACC5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992" y="2092269"/>
            <a:ext cx="2651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Fastest</a:t>
            </a:r>
          </a:p>
          <a:p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16 - 100 m/s (30 – 230 mph)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C95266FB-DB2D-584C-948A-F312720B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672" y="2228536"/>
            <a:ext cx="1058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Glutamate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4E30B3F1-CE93-AC4F-995F-EE4B030A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47" y="1534416"/>
            <a:ext cx="80518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6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 tactile (CT) afferents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6602017" y="6461212"/>
            <a:ext cx="3820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Löken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al, </a:t>
            </a:r>
            <a:r>
              <a:rPr lang="en-US" altLang="ko-KR" sz="12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Nat </a:t>
            </a:r>
            <a:r>
              <a:rPr lang="en-US" altLang="ko-KR" sz="1200" i="1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Neurosci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2009;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Ackerley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al, </a:t>
            </a:r>
            <a:r>
              <a:rPr lang="en-US" altLang="ko-KR" sz="1200" i="1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JN, 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2014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FB0D1C2D-6C9B-074A-9348-C0327C2F1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401"/>
          <a:stretch/>
        </p:blipFill>
        <p:spPr>
          <a:xfrm>
            <a:off x="871597" y="1215160"/>
            <a:ext cx="5987299" cy="21157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28798F2-5A8B-724F-8DE9-F480A46C14E5}"/>
              </a:ext>
            </a:extLst>
          </p:cNvPr>
          <p:cNvGrpSpPr/>
          <p:nvPr/>
        </p:nvGrpSpPr>
        <p:grpSpPr>
          <a:xfrm>
            <a:off x="1117540" y="3696211"/>
            <a:ext cx="5758432" cy="1914007"/>
            <a:chOff x="3001360" y="3453972"/>
            <a:chExt cx="5758432" cy="1914007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A437C603-5347-1748-ADC4-A0DA675F0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5315" y="3688266"/>
              <a:ext cx="1344477" cy="1275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3E54677-010F-8349-B5EA-61B26D4D2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360" y="3453972"/>
              <a:ext cx="2113499" cy="1808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DAB2B5E3-8D61-C346-AA17-A75F9D8FA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763"/>
            <a:stretch/>
          </p:blipFill>
          <p:spPr>
            <a:xfrm>
              <a:off x="5081968" y="3475354"/>
              <a:ext cx="2228091" cy="1892625"/>
            </a:xfrm>
            <a:prstGeom prst="rect">
              <a:avLst/>
            </a:prstGeom>
          </p:spPr>
        </p:pic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47D3C740-18EA-AC4D-8133-19B46CE61F24}"/>
              </a:ext>
            </a:extLst>
          </p:cNvPr>
          <p:cNvSpPr txBox="1"/>
          <p:nvPr/>
        </p:nvSpPr>
        <p:spPr>
          <a:xfrm>
            <a:off x="7103465" y="2103736"/>
            <a:ext cx="4102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Respond</a:t>
            </a:r>
            <a:r>
              <a:rPr lang="sv-SE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best to </a:t>
            </a:r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pleasant</a:t>
            </a:r>
            <a:r>
              <a:rPr lang="sv-SE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stroking</a:t>
            </a:r>
            <a:r>
              <a:rPr lang="sv-SE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in hairy skin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A69FF599-8C88-FF46-8CEF-AB68B3EC3A16}"/>
              </a:ext>
            </a:extLst>
          </p:cNvPr>
          <p:cNvSpPr txBox="1"/>
          <p:nvPr/>
        </p:nvSpPr>
        <p:spPr>
          <a:xfrm>
            <a:off x="7103465" y="4380030"/>
            <a:ext cx="4761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Respond</a:t>
            </a:r>
            <a:r>
              <a:rPr lang="sv-SE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best to </a:t>
            </a:r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pleasant</a:t>
            </a:r>
            <a:r>
              <a:rPr lang="sv-SE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stroking</a:t>
            </a:r>
            <a:r>
              <a:rPr lang="sv-SE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at skin </a:t>
            </a:r>
            <a:r>
              <a:rPr lang="sv-SE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temperature</a:t>
            </a:r>
            <a:endParaRPr lang="sv-SE" sz="16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9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Fiber types: summary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8898407" y="6396335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McGlone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al., 2014</a:t>
            </a:r>
            <a:b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</a:br>
            <a:endParaRPr lang="en-US" altLang="ko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DA37BF-70B3-3E40-8FA1-4EA2A7425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599" y="1529541"/>
            <a:ext cx="3892855" cy="3736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E445DD-0CB4-944B-891C-2996EA1A1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1" y="1448682"/>
            <a:ext cx="7988958" cy="37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67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Why pain slower than touch?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05  |  110620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ABEF8-8482-BA40-B720-08738C9320D0}"/>
              </a:ext>
            </a:extLst>
          </p:cNvPr>
          <p:cNvSpPr/>
          <p:nvPr/>
        </p:nvSpPr>
        <p:spPr>
          <a:xfrm>
            <a:off x="8977156" y="6479874"/>
            <a:ext cx="1361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Ploner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et al., 2006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2EC6AEF-CF9A-6D42-8756-DDD45A7C3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67" y="1575543"/>
            <a:ext cx="5675093" cy="2430855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BD64973A-BB37-5741-AA96-373824356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954" y="745828"/>
            <a:ext cx="3153908" cy="12152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8C2063-D67D-8641-BD17-B825C2E7E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017" y="2053395"/>
            <a:ext cx="5138351" cy="41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872</Words>
  <Application>Microsoft Macintosh PowerPoint</Application>
  <PresentationFormat>와이드스크린</PresentationFormat>
  <Paragraphs>121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Apple SD Gothic Neo</vt:lpstr>
      <vt:lpstr>Apple SD Gothic Neo Light</vt:lpstr>
      <vt:lpstr>Apple SD Gothic Neo Medium</vt:lpstr>
      <vt:lpstr>맑은 고딕</vt:lpstr>
      <vt:lpstr>Arial</vt:lpstr>
      <vt:lpstr>PT Sans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221</cp:revision>
  <dcterms:created xsi:type="dcterms:W3CDTF">2017-08-24T21:55:02Z</dcterms:created>
  <dcterms:modified xsi:type="dcterms:W3CDTF">2020-11-06T02:20:01Z</dcterms:modified>
</cp:coreProperties>
</file>